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2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763000" cy="2868168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FFFF00"/>
                </a:solidFill>
                <a:latin typeface="Arial Rounded MT Bold" pitchFamily="34" charset="0"/>
              </a:rPr>
              <a:t>INSTRUCTIONS ON CASE TAKING</a:t>
            </a:r>
            <a:br>
              <a:rPr lang="en-US" sz="4000" dirty="0" smtClean="0">
                <a:solidFill>
                  <a:srgbClr val="FFFF00"/>
                </a:solidFill>
                <a:latin typeface="Arial Rounded MT Bold" pitchFamily="34" charset="0"/>
              </a:rPr>
            </a:br>
            <a:r>
              <a:rPr lang="en-US" sz="4000" dirty="0" smtClean="0">
                <a:solidFill>
                  <a:srgbClr val="FFFF00"/>
                </a:solidFill>
                <a:latin typeface="Arial Rounded MT Bold" pitchFamily="34" charset="0"/>
              </a:rPr>
              <a:t>	-Dr. BOENNINGHAUSSEN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724400"/>
            <a:ext cx="5789558" cy="1828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Dr.Priyanka</a:t>
            </a:r>
            <a:r>
              <a:rPr lang="en-US" dirty="0" smtClean="0">
                <a:solidFill>
                  <a:srgbClr val="92D050"/>
                </a:solidFill>
              </a:rPr>
              <a:t> P S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Assistant Professor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Dept .of Repertory, SKHMC</a:t>
            </a:r>
          </a:p>
          <a:p>
            <a:endParaRPr lang="en-US" dirty="0"/>
          </a:p>
        </p:txBody>
      </p:sp>
      <p:pic>
        <p:nvPicPr>
          <p:cNvPr id="4" name="Picture Placeholder 4" descr="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6200"/>
            <a:ext cx="27432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General image of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541336"/>
          </a:xfrm>
        </p:spPr>
        <p:txBody>
          <a:bodyPr>
            <a:normAutofit fontScale="92500" lnSpcReduction="20000"/>
          </a:bodyPr>
          <a:lstStyle/>
          <a:p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Related to Aphorism : 5</a:t>
            </a:r>
          </a:p>
          <a:p>
            <a:pPr>
              <a:buNone/>
            </a:pPr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Note down the following features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Age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Sex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Constitution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Mode of living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Occupation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Disposition of Person when he is well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Note other peculiarities like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Complexion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Colour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of hair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Leanness or Corpulence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Slender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Thickest</a:t>
            </a:r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Dr.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Boenninghaussen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noted this as 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</a:rPr>
              <a:t>PERSONALITY or QUIS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in his totality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Past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3733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Brief mention on former sickness with their course and cure.</a:t>
            </a:r>
          </a:p>
          <a:p>
            <a:r>
              <a:rPr lang="en-US" sz="2000" dirty="0" smtClean="0">
                <a:latin typeface="Comic Sans MS" pitchFamily="66" charset="0"/>
              </a:rPr>
              <a:t>Note out the </a:t>
            </a:r>
            <a:r>
              <a:rPr lang="en-US" sz="2000" dirty="0" err="1" smtClean="0">
                <a:latin typeface="Comic Sans MS" pitchFamily="66" charset="0"/>
              </a:rPr>
              <a:t>sequlae</a:t>
            </a:r>
            <a:r>
              <a:rPr lang="en-US" sz="2000" dirty="0" smtClean="0">
                <a:latin typeface="Comic Sans MS" pitchFamily="66" charset="0"/>
              </a:rPr>
              <a:t> they may have left.</a:t>
            </a:r>
          </a:p>
          <a:p>
            <a:r>
              <a:rPr lang="en-US" sz="2000" dirty="0" smtClean="0">
                <a:latin typeface="Comic Sans MS" pitchFamily="66" charset="0"/>
              </a:rPr>
              <a:t>Know the kind of treatment used and medicines prescribed.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Present illness/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3581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General outline of disease with the most prominent or troublesome symptoms.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Describe all the patient himself feels and bystanders observe in own language.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Avoid using technical terms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Helps in </a:t>
            </a:r>
            <a:r>
              <a:rPr lang="en-US" sz="2000" dirty="0" err="1" smtClean="0">
                <a:latin typeface="Comic Sans MS" pitchFamily="66" charset="0"/>
              </a:rPr>
              <a:t>Individualisation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Dr. </a:t>
            </a:r>
            <a:r>
              <a:rPr lang="en-US" sz="2000" dirty="0" err="1" smtClean="0">
                <a:latin typeface="Comic Sans MS" pitchFamily="66" charset="0"/>
              </a:rPr>
              <a:t>Boenninghaussen</a:t>
            </a:r>
            <a:r>
              <a:rPr lang="en-US" sz="2000" dirty="0" smtClean="0">
                <a:latin typeface="Comic Sans MS" pitchFamily="66" charset="0"/>
              </a:rPr>
              <a:t> mentioned this as 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</a:rPr>
              <a:t>QUID </a:t>
            </a:r>
            <a:r>
              <a:rPr lang="en-US" sz="2000" dirty="0" smtClean="0">
                <a:latin typeface="Comic Sans MS" pitchFamily="66" charset="0"/>
              </a:rPr>
              <a:t>(Disease its peculiarity &amp; Nature) in his totality.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Recording of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Give a complete register of all morbid symptoms (</a:t>
            </a:r>
            <a:r>
              <a:rPr lang="en-US" sz="2000" dirty="0" err="1" smtClean="0">
                <a:latin typeface="Comic Sans MS" pitchFamily="66" charset="0"/>
              </a:rPr>
              <a:t>ie</a:t>
            </a:r>
            <a:r>
              <a:rPr lang="en-US" sz="2000" dirty="0" smtClean="0">
                <a:latin typeface="Comic Sans MS" pitchFamily="66" charset="0"/>
              </a:rPr>
              <a:t>) all Sensations &amp; Phenomena.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Give in its own language.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Give the kind of pain rather than Pain &amp; Ache.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Record exact location of the symptom.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err="1" smtClean="0">
                <a:latin typeface="Comic Sans MS" pitchFamily="66" charset="0"/>
              </a:rPr>
              <a:t>Eg</a:t>
            </a:r>
            <a:r>
              <a:rPr lang="en-US" sz="2000" dirty="0" smtClean="0">
                <a:latin typeface="Comic Sans MS" pitchFamily="66" charset="0"/>
              </a:rPr>
              <a:t>: Vertex, </a:t>
            </a:r>
            <a:r>
              <a:rPr lang="en-US" sz="2000" dirty="0" err="1" smtClean="0">
                <a:latin typeface="Comic Sans MS" pitchFamily="66" charset="0"/>
              </a:rPr>
              <a:t>Occiput</a:t>
            </a:r>
            <a:r>
              <a:rPr lang="en-US" sz="2000" dirty="0" smtClean="0">
                <a:latin typeface="Comic Sans MS" pitchFamily="66" charset="0"/>
              </a:rPr>
              <a:t>, Right side……….</a:t>
            </a: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Dr. </a:t>
            </a:r>
            <a:r>
              <a:rPr lang="en-US" sz="2000" dirty="0" err="1" smtClean="0">
                <a:latin typeface="Comic Sans MS" pitchFamily="66" charset="0"/>
              </a:rPr>
              <a:t>Boenninghaussen</a:t>
            </a:r>
            <a:r>
              <a:rPr lang="en-US" sz="2000" dirty="0" smtClean="0">
                <a:latin typeface="Comic Sans MS" pitchFamily="66" charset="0"/>
              </a:rPr>
              <a:t> noted this as 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</a:rPr>
              <a:t>UBI</a:t>
            </a:r>
            <a:r>
              <a:rPr lang="en-US" sz="2000" dirty="0" smtClean="0">
                <a:latin typeface="Comic Sans MS" pitchFamily="66" charset="0"/>
              </a:rPr>
              <a:t> (Seat of disease) in his totality.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Record the modalities like &lt; &amp; &gt;</a:t>
            </a:r>
          </a:p>
          <a:p>
            <a:pPr>
              <a:buNone/>
            </a:pPr>
            <a:r>
              <a:rPr lang="en-US" sz="2000" dirty="0" err="1" smtClean="0">
                <a:latin typeface="Comic Sans MS" pitchFamily="66" charset="0"/>
              </a:rPr>
              <a:t>Eg</a:t>
            </a:r>
            <a:r>
              <a:rPr lang="en-US" sz="2000" dirty="0" smtClean="0">
                <a:latin typeface="Comic Sans MS" pitchFamily="66" charset="0"/>
              </a:rPr>
              <a:t>.: Touch, Weather, Motion etc</a:t>
            </a: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000" dirty="0" err="1" smtClean="0">
                <a:latin typeface="Comic Sans MS" pitchFamily="66" charset="0"/>
              </a:rPr>
              <a:t>Boenninghaussen</a:t>
            </a:r>
            <a:r>
              <a:rPr lang="en-US" sz="2000" dirty="0" smtClean="0">
                <a:latin typeface="Comic Sans MS" pitchFamily="66" charset="0"/>
              </a:rPr>
              <a:t> recorded this as 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</a:rPr>
              <a:t>QUOMODO </a:t>
            </a:r>
            <a:r>
              <a:rPr lang="en-US" sz="2000" dirty="0" smtClean="0">
                <a:latin typeface="Comic Sans MS" pitchFamily="66" charset="0"/>
              </a:rPr>
              <a:t>(Modifications) in totality.</a:t>
            </a: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Record the time of the disease occurrence</a:t>
            </a:r>
          </a:p>
          <a:p>
            <a:pPr>
              <a:buNone/>
            </a:pPr>
            <a:r>
              <a:rPr lang="en-US" sz="2000" dirty="0" err="1" smtClean="0">
                <a:latin typeface="Comic Sans MS" pitchFamily="66" charset="0"/>
              </a:rPr>
              <a:t>Eg</a:t>
            </a:r>
            <a:r>
              <a:rPr lang="en-US" sz="2000" dirty="0" smtClean="0">
                <a:latin typeface="Comic Sans MS" pitchFamily="66" charset="0"/>
              </a:rPr>
              <a:t>: Morning, AN, FN, Night etc</a:t>
            </a: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This is Known as 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</a:rPr>
              <a:t>QUANDO </a:t>
            </a:r>
            <a:r>
              <a:rPr lang="en-US" sz="2000" dirty="0" smtClean="0">
                <a:latin typeface="Comic Sans MS" pitchFamily="66" charset="0"/>
              </a:rPr>
              <a:t>((Time) in Dr. </a:t>
            </a:r>
            <a:r>
              <a:rPr lang="en-US" sz="2000" dirty="0" err="1" smtClean="0">
                <a:latin typeface="Comic Sans MS" pitchFamily="66" charset="0"/>
              </a:rPr>
              <a:t>Boenninghaussen</a:t>
            </a:r>
            <a:r>
              <a:rPr lang="en-US" sz="2000" dirty="0" smtClean="0">
                <a:latin typeface="Comic Sans MS" pitchFamily="66" charset="0"/>
              </a:rPr>
              <a:t> concept of totality</a:t>
            </a:r>
          </a:p>
          <a:p>
            <a:pPr>
              <a:buNone/>
            </a:pP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96200" cy="55413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Every symptom begins in a new line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Every symptom must be new to the case.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Find out the natural sequence of symptoms.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 pitchFamily="66" charset="0"/>
              </a:rPr>
              <a:t>Every special symptom belongs to one &amp; the same disease but Homoeopathic physician must view &amp; weigh every group of symptoms even in epidemic disease &amp; if it </a:t>
            </a:r>
            <a:r>
              <a:rPr lang="en-US" sz="2000" dirty="0" err="1" smtClean="0">
                <a:latin typeface="Comic Sans MS" pitchFamily="66" charset="0"/>
              </a:rPr>
              <a:t>nevr</a:t>
            </a:r>
            <a:r>
              <a:rPr lang="en-US" sz="2000" dirty="0" smtClean="0">
                <a:latin typeface="Comic Sans MS" pitchFamily="66" charset="0"/>
              </a:rPr>
              <a:t> existed before in world &amp; appeared for first time.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Dr. </a:t>
            </a:r>
            <a:r>
              <a:rPr lang="en-US" sz="2000" dirty="0" err="1" smtClean="0">
                <a:latin typeface="Comic Sans MS" pitchFamily="66" charset="0"/>
              </a:rPr>
              <a:t>Boenninghaussen</a:t>
            </a:r>
            <a:r>
              <a:rPr lang="en-US" sz="2000" dirty="0" smtClean="0">
                <a:latin typeface="Comic Sans MS" pitchFamily="66" charset="0"/>
              </a:rPr>
              <a:t> Marked this as </a:t>
            </a:r>
            <a:r>
              <a:rPr lang="en-US" sz="2000" b="1" i="1" dirty="0" smtClean="0">
                <a:solidFill>
                  <a:srgbClr val="FF0000"/>
                </a:solidFill>
                <a:latin typeface="Comic Sans MS" pitchFamily="66" charset="0"/>
              </a:rPr>
              <a:t>QUIBUS AUXILLUS </a:t>
            </a:r>
          </a:p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( Accompanying Symptoms)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Concept of totality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209800"/>
          <a:ext cx="7239000" cy="4125821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94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SL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NO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TOTALITY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ITS SIGNIFICANCE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47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1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QUIS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Personality,</a:t>
                      </a:r>
                      <a:r>
                        <a:rPr lang="en-US" sz="1800" baseline="0" dirty="0" smtClean="0">
                          <a:latin typeface="Comic Sans MS" pitchFamily="66" charset="0"/>
                        </a:rPr>
                        <a:t> the </a:t>
                      </a:r>
                      <a:r>
                        <a:rPr lang="en-US" sz="1800" baseline="0" dirty="0" err="1" smtClean="0">
                          <a:latin typeface="Comic Sans MS" pitchFamily="66" charset="0"/>
                        </a:rPr>
                        <a:t>Individuallity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47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2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QUID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Disease, its nature &amp; peculiarity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94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3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UBI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Seat of Disease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94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4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QUIBUS AUXILLUS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Accompanying Symptoms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94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5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CUR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Cause of Disease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88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6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QUOMODO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mic Sans MS" pitchFamily="66" charset="0"/>
                        </a:rPr>
                        <a:t>Modifications , &lt; &gt;</a:t>
                      </a:r>
                      <a:endParaRPr lang="en-US" sz="18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1143000"/>
            <a:ext cx="3941298" cy="2133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Algerian" pitchFamily="82" charset="0"/>
              </a:rPr>
              <a:t>Thank you</a:t>
            </a:r>
            <a:endParaRPr lang="en-US" sz="5400" dirty="0">
              <a:solidFill>
                <a:srgbClr val="FFFF00"/>
              </a:solidFill>
              <a:latin typeface="Algerian" pitchFamily="82" charset="0"/>
            </a:endParaRPr>
          </a:p>
        </p:txBody>
      </p:sp>
      <p:pic>
        <p:nvPicPr>
          <p:cNvPr id="5" name="Picture Placeholder 4" descr="i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685801" y="1041002"/>
            <a:ext cx="4114800" cy="420624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409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Algerian</vt:lpstr>
      <vt:lpstr>Arial Rounded MT Bold</vt:lpstr>
      <vt:lpstr>Comic Sans MS</vt:lpstr>
      <vt:lpstr>Trebuchet MS</vt:lpstr>
      <vt:lpstr>Wingdings</vt:lpstr>
      <vt:lpstr>Wingdings 2</vt:lpstr>
      <vt:lpstr>Opulent</vt:lpstr>
      <vt:lpstr>INSTRUCTIONS ON CASE TAKING  -Dr. BOENNINGHAUSSEN</vt:lpstr>
      <vt:lpstr>1. General image of Patient</vt:lpstr>
      <vt:lpstr>2. Past illness</vt:lpstr>
      <vt:lpstr>3. Present illness/ disease</vt:lpstr>
      <vt:lpstr>4. Recording of symptoms</vt:lpstr>
      <vt:lpstr>PowerPoint Presentation</vt:lpstr>
      <vt:lpstr>PowerPoint Presentation</vt:lpstr>
      <vt:lpstr>Concept of totality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ON CASE TAKING  -Dr. BOENNINGHAUSSEN</dc:title>
  <dc:creator>New</dc:creator>
  <cp:lastModifiedBy>Lib Lab One</cp:lastModifiedBy>
  <cp:revision>19</cp:revision>
  <dcterms:created xsi:type="dcterms:W3CDTF">2006-08-16T00:00:00Z</dcterms:created>
  <dcterms:modified xsi:type="dcterms:W3CDTF">2020-11-17T07:51:46Z</dcterms:modified>
</cp:coreProperties>
</file>